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4"/>
  </p:sldMasterIdLst>
  <p:sldIdLst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305" r:id="rId15"/>
    <p:sldId id="273" r:id="rId16"/>
    <p:sldId id="302" r:id="rId17"/>
    <p:sldId id="303" r:id="rId18"/>
    <p:sldId id="304" r:id="rId19"/>
    <p:sldId id="276" r:id="rId20"/>
    <p:sldId id="278" r:id="rId21"/>
    <p:sldId id="279" r:id="rId22"/>
    <p:sldId id="280" r:id="rId23"/>
    <p:sldId id="282" r:id="rId24"/>
    <p:sldId id="306" r:id="rId25"/>
    <p:sldId id="283" r:id="rId26"/>
    <p:sldId id="289" r:id="rId27"/>
    <p:sldId id="290" r:id="rId28"/>
    <p:sldId id="292" r:id="rId29"/>
    <p:sldId id="293" r:id="rId30"/>
    <p:sldId id="307" r:id="rId31"/>
    <p:sldId id="30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657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9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7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1212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76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97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11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45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39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3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5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1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3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6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0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716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7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6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4C94DA-90DB-4C35-A2BF-18DBD3943B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579F20-1E0D-42CA-8166-2C44F5692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7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nsteens.org/Videos/YouCantTakeItBack" TargetMode="Externa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ybertipline.com/" TargetMode="Externa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nsteens.org/" TargetMode="External"/><Relationship Id="rId2" Type="http://schemas.openxmlformats.org/officeDocument/2006/relationships/hyperlink" Target="http://netsmartz.org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jpeg"/><Relationship Id="rId5" Type="http://schemas.openxmlformats.org/officeDocument/2006/relationships/hyperlink" Target="mediasmarts.ca" TargetMode="External"/><Relationship Id="rId4" Type="http://schemas.openxmlformats.org/officeDocument/2006/relationships/hyperlink" Target="internetsafety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fillmorecsdorg-my.sharepoint.com/personal/tellsworth_fillmorecsd_org/Documents/CLASSES/Computer%208/Internet/Internet%20Safety/Family%20Game%20Plan.pdf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9737" y="-163920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b="1" dirty="0"/>
              <a:t>Digital Citizenship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2106113"/>
            <a:ext cx="9144000" cy="210584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400" b="1" dirty="0"/>
              <a:t>It starts with </a:t>
            </a:r>
          </a:p>
          <a:p>
            <a:pPr algn="ctr"/>
            <a:r>
              <a:rPr lang="en-US" sz="71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YOU!</a:t>
            </a:r>
            <a:endParaRPr lang="en-US" sz="5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</a:t>
            </a:fld>
            <a:endParaRPr lang="en-US"/>
          </a:p>
        </p:txBody>
      </p:sp>
      <p:sp>
        <p:nvSpPr>
          <p:cNvPr id="6" name="AutoShape 4" descr="Image result for digital citizenship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Image result for digital citizenship"/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digital citizenship"/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28479"/>
            <a:ext cx="4400084" cy="374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Digital </a:t>
            </a:r>
            <a:r>
              <a:rPr lang="en-US" dirty="0"/>
              <a:t>Cheating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What if you break your schools behavior code</a:t>
            </a:r>
            <a:r>
              <a:rPr lang="en-US" dirty="0" smtClean="0"/>
              <a:t>?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punishment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What can happen if you break the school’s Computer Use Agreement</a:t>
            </a:r>
            <a:r>
              <a:rPr lang="en-US" dirty="0" smtClean="0"/>
              <a:t>?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 smtClean="0"/>
              <a:t>Punishment, may go on your permanent record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70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Internet Safety Rules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872" y="1039942"/>
            <a:ext cx="2192762" cy="186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00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276" y="614730"/>
            <a:ext cx="11579446" cy="2781184"/>
          </a:xfrm>
        </p:spPr>
        <p:txBody>
          <a:bodyPr>
            <a:noAutofit/>
          </a:bodyPr>
          <a:lstStyle/>
          <a:p>
            <a:pPr algn="l"/>
            <a:r>
              <a:rPr lang="en-US" b="0" dirty="0"/>
              <a:t>I WILL </a:t>
            </a:r>
            <a:r>
              <a:rPr lang="en-US" dirty="0"/>
              <a:t>THINK </a:t>
            </a:r>
            <a:r>
              <a:rPr lang="en-US" b="0" dirty="0"/>
              <a:t>BEFORE I POST.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0" dirty="0" smtClean="0"/>
              <a:t>I </a:t>
            </a:r>
            <a:r>
              <a:rPr lang="en-US" sz="4000" b="0" dirty="0"/>
              <a:t>agree not to post information and images that could put me at risk, embarrass me, or damage my future, </a:t>
            </a:r>
            <a:r>
              <a:rPr lang="en-US" sz="4000" b="0" dirty="0" smtClean="0"/>
              <a:t>such as…</a:t>
            </a:r>
            <a:r>
              <a:rPr lang="en-US" sz="4000" b="0" dirty="0"/>
              <a:t/>
            </a:r>
            <a:br>
              <a:rPr lang="en-US" sz="4000" b="0" dirty="0"/>
            </a:b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33" y="3042027"/>
            <a:ext cx="11700510" cy="68234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Cell &amp; home phone numbers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Home address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Inappropriate messages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Inappropriate pictures and videos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192926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6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146" y="0"/>
            <a:ext cx="10364451" cy="1596177"/>
          </a:xfrm>
        </p:spPr>
        <p:txBody>
          <a:bodyPr>
            <a:normAutofit/>
          </a:bodyPr>
          <a:lstStyle/>
          <a:p>
            <a:pPr algn="l"/>
            <a:r>
              <a:rPr lang="en-US" b="0" dirty="0"/>
              <a:t>I WILL </a:t>
            </a:r>
            <a:r>
              <a:rPr lang="en-US" dirty="0"/>
              <a:t>RESPECT </a:t>
            </a:r>
            <a:r>
              <a:rPr lang="en-US" b="0" dirty="0" smtClean="0"/>
              <a:t>OTHER </a:t>
            </a:r>
            <a:r>
              <a:rPr lang="en-US" b="0" dirty="0"/>
              <a:t>PEOPLE ONLINE.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0" dirty="0" smtClean="0"/>
              <a:t>I </a:t>
            </a:r>
            <a:r>
              <a:rPr lang="en-US" sz="4400" b="0" dirty="0"/>
              <a:t>will </a:t>
            </a:r>
            <a:r>
              <a:rPr lang="en-US" sz="4400" b="0" dirty="0" smtClean="0"/>
              <a:t>not…</a:t>
            </a:r>
            <a:endParaRPr lang="en-US" sz="4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978" y="1449978"/>
            <a:ext cx="10364452" cy="43542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post </a:t>
            </a:r>
            <a:r>
              <a:rPr lang="en-US" sz="4000" dirty="0"/>
              <a:t>anything rude, offensive, or threatening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send or forward images and information that might embarrass, hurt, or harass someone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take anyone's personal information and use it to damage his or her reputation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05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0" dirty="0"/>
              <a:t>I WILL BE </a:t>
            </a:r>
            <a:r>
              <a:rPr lang="en-US" dirty="0"/>
              <a:t>CAREFUL </a:t>
            </a:r>
            <a:r>
              <a:rPr lang="en-US" b="0" dirty="0"/>
              <a:t>WHEN MEETING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ONLINE </a:t>
            </a:r>
            <a:r>
              <a:rPr lang="en-US" b="0" dirty="0"/>
              <a:t>FRIENDS IN PERSON.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0" dirty="0" smtClean="0"/>
              <a:t>I </a:t>
            </a:r>
            <a:r>
              <a:rPr lang="en-US" b="0" dirty="0"/>
              <a:t>agree </a:t>
            </a:r>
            <a:r>
              <a:rPr lang="en-US" b="0" dirty="0" smtClean="0"/>
              <a:t>to…</a:t>
            </a:r>
            <a:r>
              <a:rPr lang="en-US" b="0" dirty="0"/>
              <a:t/>
            </a:r>
            <a:br>
              <a:rPr lang="en-US" b="0" dirty="0"/>
            </a:b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1480" y="2214694"/>
            <a:ext cx="10076444" cy="34241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ask </a:t>
            </a:r>
            <a:r>
              <a:rPr lang="en-US" sz="4000" dirty="0"/>
              <a:t>my parent or guardian's permission before going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have a parent or guardian accompany 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meet in a public place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33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1000319" cy="1596177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I WILL PROTECT MYSELF ONLINE.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0" dirty="0" smtClean="0"/>
              <a:t>If someone </a:t>
            </a:r>
            <a:r>
              <a:rPr lang="en-US" sz="4000" b="0" dirty="0"/>
              <a:t>makes me feel </a:t>
            </a:r>
            <a:r>
              <a:rPr lang="en-US" sz="4000" b="0" dirty="0" smtClean="0"/>
              <a:t>uncomfortable </a:t>
            </a:r>
            <a:r>
              <a:rPr lang="en-US" sz="4000" b="0" dirty="0"/>
              <a:t>or if someone is rude or </a:t>
            </a:r>
            <a:r>
              <a:rPr lang="en-US" sz="4000" b="0" dirty="0" smtClean="0"/>
              <a:t>offensive.</a:t>
            </a:r>
            <a:br>
              <a:rPr lang="en-US" sz="4000" b="0" dirty="0" smtClean="0"/>
            </a:br>
            <a:r>
              <a:rPr lang="en-US" sz="4000" b="0" dirty="0" smtClean="0"/>
              <a:t>I will…</a:t>
            </a:r>
            <a:r>
              <a:rPr lang="en-US" sz="4000" b="0" dirty="0"/>
              <a:t/>
            </a:r>
            <a:br>
              <a:rPr lang="en-US" sz="4000" b="0" dirty="0"/>
            </a:b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not </a:t>
            </a:r>
            <a:r>
              <a:rPr lang="en-US" sz="4000" dirty="0"/>
              <a:t>respond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save the evidence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tell my parent, guardian, or another trusted adult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report to the website, cell phone company, CyberTipline.com, or the police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772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using technology you must….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Know what is appropriate.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What to do when you see inappropriate content</a:t>
            </a:r>
            <a:r>
              <a:rPr lang="en-US" sz="4000" dirty="0" smtClean="0"/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b="1" dirty="0"/>
              <a:t>Remember</a:t>
            </a:r>
            <a:r>
              <a:rPr lang="en-US" sz="4000" dirty="0"/>
              <a:t>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once you put something online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hlinkClick r:id="rId2"/>
              </a:rPr>
              <a:t>you can’t take it back</a:t>
            </a:r>
            <a:r>
              <a:rPr lang="en-US" sz="4000" dirty="0"/>
              <a:t>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6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31580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/>
              <a:t>What is Inappropriate Content?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1490" y="2060575"/>
            <a:ext cx="5008161" cy="41957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Bad videos</a:t>
            </a:r>
            <a:endParaRPr lang="en-US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Excessive violence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Hate speech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Risky or illegal behaviors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6106977" cy="42002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 smtClean="0"/>
              <a:t>inappropriate </a:t>
            </a:r>
            <a:r>
              <a:rPr lang="en-US" sz="3600" dirty="0"/>
              <a:t>photos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Offensive language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Threats of violence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Underage drinking or drug use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496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20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Consequences of Inappropriate Web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It can damage your reputation.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Punishment at school if you break school rules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Criminal charges if you break the law.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This </a:t>
            </a:r>
            <a:r>
              <a:rPr lang="en-US" sz="3200" dirty="0"/>
              <a:t>could cause you many problems that can hurt your future plans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NOT getting into college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NOT obtaining a job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4861" y="6245084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6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You Do When You Find Inappropriate Content?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80156"/>
            <a:ext cx="10364452" cy="342410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Turn off the screen</a:t>
            </a:r>
          </a:p>
          <a:p>
            <a:pPr>
              <a:spcBef>
                <a:spcPts val="0"/>
              </a:spcBef>
            </a:pPr>
            <a:r>
              <a:rPr lang="en-US" dirty="0"/>
              <a:t>Use the back button</a:t>
            </a:r>
          </a:p>
          <a:p>
            <a:pPr>
              <a:spcBef>
                <a:spcPts val="0"/>
              </a:spcBef>
            </a:pPr>
            <a:r>
              <a:rPr lang="en-US" dirty="0"/>
              <a:t>Tell a trusted adult</a:t>
            </a:r>
          </a:p>
          <a:p>
            <a:pPr>
              <a:spcBef>
                <a:spcPts val="0"/>
              </a:spcBef>
            </a:pPr>
            <a:r>
              <a:rPr lang="en-US" dirty="0"/>
              <a:t>Report the content to the website or app where you found the inappropriate </a:t>
            </a:r>
            <a:r>
              <a:rPr lang="en-US" dirty="0" smtClean="0"/>
              <a:t>content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0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Along with offering a fascinating, new way to connect with the world, the Internet also offers new </a:t>
            </a:r>
            <a:r>
              <a:rPr lang="en-US" dirty="0">
                <a:solidFill>
                  <a:srgbClr val="FF0000"/>
                </a:solidFill>
              </a:rPr>
              <a:t>risks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625" y="2510118"/>
            <a:ext cx="8946541" cy="41954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Cyberbullying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Exposure to inappropriate material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Online predators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Revealing too much personal information 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4897" y="6183913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00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08" y="0"/>
            <a:ext cx="10364451" cy="1596177"/>
          </a:xfrm>
        </p:spPr>
        <p:txBody>
          <a:bodyPr/>
          <a:lstStyle/>
          <a:p>
            <a:r>
              <a:rPr lang="en-US" b="1" dirty="0"/>
              <a:t>Just remember,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280160"/>
            <a:ext cx="10901999" cy="53035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isn’t hard to find inappropriate content.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How you handle it is what matters.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Stay in control</a:t>
            </a:r>
            <a:r>
              <a:rPr lang="en-US" dirty="0"/>
              <a:t> of your online reputation.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Don’t post</a:t>
            </a:r>
            <a:r>
              <a:rPr lang="en-US" dirty="0"/>
              <a:t> information, photos, or videos you might regret later.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Think about your </a:t>
            </a:r>
            <a:r>
              <a:rPr lang="en-US" b="1" dirty="0"/>
              <a:t>online image</a:t>
            </a:r>
            <a:r>
              <a:rPr lang="en-US" dirty="0"/>
              <a:t> 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i="1" dirty="0" smtClean="0"/>
              <a:t>Who </a:t>
            </a:r>
            <a:r>
              <a:rPr lang="en-US" i="1" dirty="0"/>
              <a:t>will see this? </a:t>
            </a:r>
            <a:endParaRPr lang="en-US" i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i="1" dirty="0" smtClean="0"/>
              <a:t>What </a:t>
            </a:r>
            <a:r>
              <a:rPr lang="en-US" i="1" dirty="0"/>
              <a:t>will they think</a:t>
            </a:r>
            <a:r>
              <a:rPr lang="en-US" i="1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6546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51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204439"/>
            <a:ext cx="10364451" cy="1596177"/>
          </a:xfrm>
        </p:spPr>
        <p:txBody>
          <a:bodyPr/>
          <a:lstStyle/>
          <a:p>
            <a:r>
              <a:rPr lang="en-US" dirty="0" smtClean="0"/>
              <a:t>And don’t forget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966652"/>
            <a:ext cx="9863082" cy="580343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Use privacy settings</a:t>
            </a:r>
            <a:r>
              <a:rPr lang="en-US" dirty="0"/>
              <a:t> to limit access to your page; 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don’t </a:t>
            </a:r>
            <a:r>
              <a:rPr lang="en-US" dirty="0"/>
              <a:t>let anyone – not predators or cyberbullies - gain access to information that’s yours.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online </a:t>
            </a:r>
            <a:r>
              <a:rPr lang="en-US" dirty="0"/>
              <a:t>choices have </a:t>
            </a:r>
            <a:r>
              <a:rPr lang="en-US" b="1" dirty="0"/>
              <a:t>offline consequences</a:t>
            </a:r>
            <a:r>
              <a:rPr lang="en-US" dirty="0"/>
              <a:t> 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and </a:t>
            </a:r>
            <a:r>
              <a:rPr lang="en-US" dirty="0"/>
              <a:t>in some cases, legal implications.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Consider</a:t>
            </a:r>
            <a:r>
              <a:rPr lang="en-US" dirty="0"/>
              <a:t> how </a:t>
            </a:r>
            <a:r>
              <a:rPr lang="en-US" b="1" dirty="0"/>
              <a:t>fast</a:t>
            </a:r>
            <a:r>
              <a:rPr lang="en-US" dirty="0"/>
              <a:t> information and images get forwarded to people beyond your group of friends via texting, </a:t>
            </a:r>
            <a:r>
              <a:rPr lang="en-US" dirty="0" smtClean="0"/>
              <a:t>messaging, </a:t>
            </a:r>
            <a:r>
              <a:rPr lang="en-US" dirty="0"/>
              <a:t>and </a:t>
            </a:r>
            <a:r>
              <a:rPr lang="en-US" dirty="0" smtClean="0"/>
              <a:t>e-mail.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6546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43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You never </a:t>
            </a:r>
            <a:r>
              <a:rPr lang="en-US" sz="6700" dirty="0"/>
              <a:t>know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who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you are talking to online.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Are they really </a:t>
            </a:r>
            <a:r>
              <a:rPr lang="en-US" sz="4000" b="1" dirty="0">
                <a:solidFill>
                  <a:srgbClr val="FFC000"/>
                </a:solidFill>
              </a:rPr>
              <a:t>who</a:t>
            </a:r>
            <a:r>
              <a:rPr lang="en-US" sz="3200" b="1" dirty="0"/>
              <a:t> they say they are?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147" y="62827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66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1596177"/>
          </a:xfrm>
        </p:spPr>
        <p:txBody>
          <a:bodyPr/>
          <a:lstStyle/>
          <a:p>
            <a:r>
              <a:rPr lang="en-US" dirty="0"/>
              <a:t>Always Remember….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188720"/>
            <a:ext cx="10364452" cy="543414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NEVER respond to inappropriate messages or requests.</a:t>
            </a:r>
          </a:p>
          <a:p>
            <a:pPr>
              <a:spcBef>
                <a:spcPts val="0"/>
              </a:spcBef>
            </a:pPr>
            <a:r>
              <a:rPr lang="en-US" dirty="0"/>
              <a:t>Never meet someone face to face that you met on line first.</a:t>
            </a:r>
          </a:p>
          <a:p>
            <a:pPr>
              <a:spcBef>
                <a:spcPts val="0"/>
              </a:spcBef>
            </a:pPr>
            <a:r>
              <a:rPr lang="en-US" dirty="0"/>
              <a:t>If you must meet a new online friend,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Always discuss meeting them with your parents and take your parents with you to meet them.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Always meet them in a public place.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NEVER tell them where you live.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673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27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083" y="-73210"/>
            <a:ext cx="10364451" cy="1596177"/>
          </a:xfrm>
        </p:spPr>
        <p:txBody>
          <a:bodyPr/>
          <a:lstStyle/>
          <a:p>
            <a:r>
              <a:rPr lang="en-US" dirty="0"/>
              <a:t>What to do if you find yourself in an uncomfortable situation.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785" y="1247613"/>
            <a:ext cx="9572822" cy="53883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Immediately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block,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unfriend,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and/or report anyone sending an unwanted request.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How to report them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To the website/app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Tell a trusted adult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Call the police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Report to </a:t>
            </a:r>
            <a:r>
              <a:rPr lang="en-US" sz="3600" dirty="0" smtClean="0">
                <a:hlinkClick r:id="rId2"/>
              </a:rPr>
              <a:t>www.cybertipline.com</a:t>
            </a:r>
            <a:endParaRPr lang="en-US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13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report anyone who…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949824"/>
            <a:ext cx="10364452" cy="442408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Sends photos or videos containing obscene content.</a:t>
            </a:r>
          </a:p>
          <a:p>
            <a:pPr>
              <a:spcBef>
                <a:spcPts val="0"/>
              </a:spcBef>
            </a:pPr>
            <a:r>
              <a:rPr lang="en-US" dirty="0"/>
              <a:t>Speaks to you in an inappropriate manner.</a:t>
            </a:r>
          </a:p>
          <a:p>
            <a:pPr>
              <a:spcBef>
                <a:spcPts val="0"/>
              </a:spcBef>
            </a:pPr>
            <a:r>
              <a:rPr lang="en-US" dirty="0"/>
              <a:t>Anyone who asks you to meet in person.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TELL A TRUSTED ADULT!</a:t>
            </a:r>
          </a:p>
          <a:p>
            <a:pPr>
              <a:spcBef>
                <a:spcPts val="0"/>
              </a:spcBef>
            </a:pPr>
            <a:r>
              <a:rPr lang="en-US" dirty="0"/>
              <a:t>Always remember that it is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NEVER Your Fault!</a:t>
            </a:r>
          </a:p>
          <a:p>
            <a:pPr lvl="1">
              <a:spcBef>
                <a:spcPts val="0"/>
              </a:spcBef>
            </a:pPr>
            <a:r>
              <a:rPr lang="en-US" dirty="0"/>
              <a:t>It is NEVER too late to get help from a trusted adult.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1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626" y="537882"/>
            <a:ext cx="10515600" cy="1325563"/>
          </a:xfrm>
        </p:spPr>
        <p:txBody>
          <a:bodyPr/>
          <a:lstStyle/>
          <a:p>
            <a:r>
              <a:rPr lang="en-US" dirty="0"/>
              <a:t>Just Remember,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30" y="1602217"/>
            <a:ext cx="11647170" cy="59550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Remember</a:t>
            </a:r>
            <a:r>
              <a:rPr lang="en-US" sz="3200" dirty="0"/>
              <a:t> that not everyone you meet online is trustworthy.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No one that you </a:t>
            </a:r>
            <a:r>
              <a:rPr lang="en-US" sz="3200" b="1" dirty="0"/>
              <a:t>meet online</a:t>
            </a:r>
            <a:r>
              <a:rPr lang="en-US" sz="3200" dirty="0"/>
              <a:t> should ask you to keep secrets from your trusted adults.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/>
              <a:t>Ask a trusted adult before sharing </a:t>
            </a:r>
            <a:r>
              <a:rPr lang="en-US" sz="3200" b="1" dirty="0"/>
              <a:t>personal information</a:t>
            </a:r>
            <a:r>
              <a:rPr lang="en-US" sz="3200" dirty="0"/>
              <a:t> with an online friend.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Be suspicious</a:t>
            </a:r>
            <a:r>
              <a:rPr lang="en-US" sz="3200" dirty="0"/>
              <a:t> if an online “friend” tries to turn you against your friends and family.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Don’t accept gifts</a:t>
            </a:r>
            <a:r>
              <a:rPr lang="en-US" sz="3200" dirty="0"/>
              <a:t> from people that you meet online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26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218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217506"/>
            <a:ext cx="10364451" cy="1596177"/>
          </a:xfrm>
        </p:spPr>
        <p:txBody>
          <a:bodyPr/>
          <a:lstStyle/>
          <a:p>
            <a:r>
              <a:rPr lang="en-US" dirty="0" smtClean="0"/>
              <a:t>Don’t forget…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215" y="1070770"/>
            <a:ext cx="10364452" cy="589173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 </a:t>
            </a:r>
            <a:r>
              <a:rPr lang="en-US" b="1" dirty="0"/>
              <a:t>real friend</a:t>
            </a:r>
            <a:r>
              <a:rPr lang="en-US" dirty="0"/>
              <a:t>, whether you’ve met them in real life or online, won’t pressure you into doing anything that makes you uncomfortable.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/>
              <a:t>Report</a:t>
            </a:r>
            <a:r>
              <a:rPr lang="en-US" dirty="0"/>
              <a:t> anyone who sends you or asks you to send inappropriate messages and photos.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/>
              <a:t>Be a good friend</a:t>
            </a:r>
            <a:r>
              <a:rPr lang="en-US" dirty="0"/>
              <a:t>: talk to a trusted adult if someone you know is planning to meet offline.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If someone asks you to meet offline, </a:t>
            </a:r>
            <a:r>
              <a:rPr lang="en-US" b="1" dirty="0"/>
              <a:t>tell a trusted adult</a:t>
            </a:r>
            <a:r>
              <a:rPr lang="en-US" dirty="0"/>
              <a:t> immediately.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/>
              <a:t>Don’t respond</a:t>
            </a:r>
            <a:r>
              <a:rPr lang="en-US" dirty="0"/>
              <a:t> to people asking you for personal or inappropriate information.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4218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1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hlinkClick r:id="rId2"/>
              </a:rPr>
              <a:t>Netsmartz.org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hlinkClick r:id="rId3"/>
              </a:rPr>
              <a:t>NSTeens.org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hlinkClick r:id="rId4" action="ppaction://hlinkfile"/>
              </a:rPr>
              <a:t>Internetsafety.com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hlinkClick r:id="rId5" action="ppaction://hlinkfile"/>
              </a:rPr>
              <a:t>Mediasmarts.ca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 descr="Image result for using the internet safel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0230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3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-374260"/>
            <a:ext cx="10364451" cy="1596177"/>
          </a:xfrm>
        </p:spPr>
        <p:txBody>
          <a:bodyPr>
            <a:normAutofit/>
          </a:bodyPr>
          <a:lstStyle/>
          <a:p>
            <a:r>
              <a:rPr lang="en-US" sz="6000" dirty="0">
                <a:hlinkClick r:id="rId2"/>
              </a:rPr>
              <a:t>Family Game Plan</a:t>
            </a:r>
            <a:endParaRPr lang="en-US" sz="60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16" y="934038"/>
            <a:ext cx="7646783" cy="574108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3</a:t>
            </a:fld>
            <a:endParaRPr lang="en-US"/>
          </a:p>
        </p:txBody>
      </p:sp>
      <p:pic>
        <p:nvPicPr>
          <p:cNvPr id="13" name="Picture 12" descr="Image result for using the internet safel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1798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98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Digital Literacy and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/>
              <a:t>Digital Literacy </a:t>
            </a:r>
            <a:r>
              <a:rPr lang="en-US" sz="3600" dirty="0"/>
              <a:t>– Being able to spot an unreliable website.</a:t>
            </a:r>
          </a:p>
          <a:p>
            <a:pPr>
              <a:lnSpc>
                <a:spcPct val="100000"/>
              </a:lnSpc>
            </a:pPr>
            <a:r>
              <a:rPr lang="en-US" sz="3600" b="1" dirty="0"/>
              <a:t>Ethics</a:t>
            </a:r>
            <a:r>
              <a:rPr lang="en-US" sz="3600" dirty="0"/>
              <a:t> – respecting the creative work of others.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Don’t pirate information, steal or cheat.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53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81166"/>
            <a:ext cx="10364451" cy="1596177"/>
          </a:xfrm>
        </p:spPr>
        <p:txBody>
          <a:bodyPr>
            <a:normAutofit/>
          </a:bodyPr>
          <a:lstStyle/>
          <a:p>
            <a:r>
              <a:rPr lang="en-US" sz="4400" b="1" dirty="0"/>
              <a:t>How to evaluate online sources for reliability and accuracy?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266" y="2052919"/>
            <a:ext cx="9560960" cy="41954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First, Check the </a:t>
            </a:r>
            <a:r>
              <a:rPr lang="en-US" sz="4000" b="1" dirty="0"/>
              <a:t>Domain Name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Next, Evaluate the </a:t>
            </a:r>
            <a:r>
              <a:rPr lang="en-US" sz="4000" b="1" dirty="0"/>
              <a:t>Author and Content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987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6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Checking the Domain Name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484" y="1644875"/>
            <a:ext cx="9044013" cy="480821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dirty="0"/>
              <a:t>Reliable</a:t>
            </a:r>
            <a:r>
              <a:rPr lang="en-US" sz="3600" dirty="0"/>
              <a:t> domains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.</a:t>
            </a:r>
            <a:r>
              <a:rPr lang="en-US" sz="3200" dirty="0" err="1"/>
              <a:t>edu</a:t>
            </a:r>
            <a:endParaRPr lang="en-US" sz="3200" dirty="0"/>
          </a:p>
          <a:p>
            <a:pPr lvl="1">
              <a:lnSpc>
                <a:spcPct val="100000"/>
              </a:lnSpc>
            </a:pPr>
            <a:r>
              <a:rPr lang="en-US" sz="3200" dirty="0"/>
              <a:t>.</a:t>
            </a:r>
            <a:r>
              <a:rPr lang="en-US" sz="3200" dirty="0" err="1"/>
              <a:t>gov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600" b="1" dirty="0"/>
              <a:t>Not</a:t>
            </a:r>
            <a:r>
              <a:rPr lang="en-US" sz="3600" dirty="0"/>
              <a:t> very reliable domains</a:t>
            </a:r>
          </a:p>
          <a:p>
            <a:pPr lvl="1">
              <a:lnSpc>
                <a:spcPct val="100000"/>
              </a:lnSpc>
            </a:pPr>
            <a:r>
              <a:rPr lang="en-US" sz="3200" dirty="0"/>
              <a:t>.com</a:t>
            </a:r>
          </a:p>
          <a:p>
            <a:pPr lvl="1">
              <a:lnSpc>
                <a:spcPct val="100000"/>
              </a:lnSpc>
            </a:pPr>
            <a:r>
              <a:rPr lang="en-US" sz="3200" dirty="0" err="1"/>
              <a:t>.net</a:t>
            </a:r>
            <a:endParaRPr lang="en-US" sz="3200" dirty="0"/>
          </a:p>
          <a:p>
            <a:pPr lvl="1">
              <a:lnSpc>
                <a:spcPct val="100000"/>
              </a:lnSpc>
            </a:pPr>
            <a:r>
              <a:rPr lang="en-US" sz="3200" dirty="0"/>
              <a:t>.org</a:t>
            </a:r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4861" y="6236969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0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Evaluating the Author and Content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349" y="1766201"/>
            <a:ext cx="10612021" cy="386389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Is there an author </a:t>
            </a:r>
            <a:r>
              <a:rPr lang="en-US" sz="4000" b="1" dirty="0"/>
              <a:t>listed</a:t>
            </a:r>
            <a:r>
              <a:rPr lang="en-US" sz="4000" dirty="0"/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Is the author an </a:t>
            </a:r>
            <a:r>
              <a:rPr lang="en-US" sz="4000" b="1" dirty="0"/>
              <a:t>expert</a:t>
            </a:r>
            <a:r>
              <a:rPr lang="en-US" sz="4000" dirty="0"/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Is the information current and </a:t>
            </a:r>
            <a:r>
              <a:rPr lang="en-US" sz="4000" b="1" dirty="0"/>
              <a:t>accurate</a:t>
            </a:r>
            <a:r>
              <a:rPr lang="en-US" sz="4000" dirty="0"/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/>
              <a:t>Is the information </a:t>
            </a:r>
            <a:r>
              <a:rPr lang="en-US" sz="4000" b="1" dirty="0"/>
              <a:t>fact</a:t>
            </a:r>
            <a:r>
              <a:rPr lang="en-US" sz="4000" dirty="0"/>
              <a:t> or opinion?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7924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87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932" y="317773"/>
            <a:ext cx="10886803" cy="1325563"/>
          </a:xfrm>
        </p:spPr>
        <p:txBody>
          <a:bodyPr>
            <a:normAutofit/>
          </a:bodyPr>
          <a:lstStyle/>
          <a:p>
            <a:r>
              <a:rPr lang="en-US" sz="4400" b="1" dirty="0"/>
              <a:t>Fair &amp; Appropriate Use of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966" y="1643336"/>
            <a:ext cx="10285770" cy="34241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Copyright</a:t>
            </a:r>
            <a:r>
              <a:rPr lang="en-US" dirty="0"/>
              <a:t> – protects the owners of creative works</a:t>
            </a:r>
          </a:p>
          <a:p>
            <a:pPr>
              <a:lnSpc>
                <a:spcPct val="100000"/>
              </a:lnSpc>
            </a:pPr>
            <a:r>
              <a:rPr lang="en-US" b="1" dirty="0"/>
              <a:t>Plagiarism</a:t>
            </a:r>
            <a:r>
              <a:rPr lang="en-US" dirty="0"/>
              <a:t> – stealing copyrighted work</a:t>
            </a:r>
          </a:p>
          <a:p>
            <a:pPr>
              <a:lnSpc>
                <a:spcPct val="100000"/>
              </a:lnSpc>
            </a:pPr>
            <a:r>
              <a:rPr lang="en-US" b="1" dirty="0"/>
              <a:t>Piracy</a:t>
            </a:r>
            <a:r>
              <a:rPr lang="en-US" dirty="0"/>
              <a:t> – using others work without giving the author credit for it.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Just because pirating of information is easy it doesn’t mean it is ethical or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735" y="6219787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57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What is Digital Cheating?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4" y="2367093"/>
            <a:ext cx="10973425" cy="34241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Texting answers to others.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Working with another student without permission.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Talking pictures of tests and quizzes.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Copying and pasting material found online and presenting it as your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5A3D-65DE-4D52-B2DB-8B5131E999A4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Image result for using the internet safel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735" y="6248400"/>
            <a:ext cx="613012" cy="52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10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7322BA-E7ED-4F30-A1BA-FE6AF1317345}">
  <ds:schemaRefs>
    <ds:schemaRef ds:uri="d2816622-cc35-45ff-b38d-8694946a657f"/>
    <ds:schemaRef ds:uri="http://purl.org/dc/terms/"/>
    <ds:schemaRef ds:uri="968dbe4d-483c-4bd7-8c7b-287a3305d3b6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DFF91D-48B0-4C6B-B078-E2369B74FF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3B05A4-14CD-4248-B8E9-A66FF0B857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80</TotalTime>
  <Words>1120</Words>
  <Application>Microsoft Office PowerPoint</Application>
  <PresentationFormat>Widescreen</PresentationFormat>
  <Paragraphs>171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Tw Cen MT</vt:lpstr>
      <vt:lpstr>Droplet</vt:lpstr>
      <vt:lpstr>Digital Citizenship</vt:lpstr>
      <vt:lpstr>Along with offering a fascinating, new way to connect with the world, the Internet also offers new risks.</vt:lpstr>
      <vt:lpstr>Family Game Plan</vt:lpstr>
      <vt:lpstr>Digital Literacy and Ethics</vt:lpstr>
      <vt:lpstr>How to evaluate online sources for reliability and accuracy?</vt:lpstr>
      <vt:lpstr>Checking the Domain Name </vt:lpstr>
      <vt:lpstr>Evaluating the Author and Content </vt:lpstr>
      <vt:lpstr>Fair &amp; Appropriate Use of Information</vt:lpstr>
      <vt:lpstr>What is Digital Cheating?</vt:lpstr>
      <vt:lpstr>Consequences of  Digital Cheating</vt:lpstr>
      <vt:lpstr>Internet Safety Rules</vt:lpstr>
      <vt:lpstr>I WILL THINK BEFORE I POST.   I agree not to post information and images that could put me at risk, embarrass me, or damage my future, such as… </vt:lpstr>
      <vt:lpstr>I WILL RESPECT OTHER PEOPLE ONLINE.    I will not…</vt:lpstr>
      <vt:lpstr>I WILL BE CAREFUL WHEN MEETING  ONLINE FRIENDS IN PERSON.    I agree to… </vt:lpstr>
      <vt:lpstr>I WILL PROTECT MYSELF ONLINE.   If someone makes me feel uncomfortable or if someone is rude or offensive. I will… </vt:lpstr>
      <vt:lpstr>When using technology you must….</vt:lpstr>
      <vt:lpstr>What is Inappropriate Content?</vt:lpstr>
      <vt:lpstr>Potential Consequences of Inappropriate Web Content</vt:lpstr>
      <vt:lpstr>What Can You Do When You Find Inappropriate Content?</vt:lpstr>
      <vt:lpstr>Just remember,</vt:lpstr>
      <vt:lpstr>And don’t forget</vt:lpstr>
      <vt:lpstr>You never know  who  you are talking to online.</vt:lpstr>
      <vt:lpstr>Always Remember….</vt:lpstr>
      <vt:lpstr>What to do if you find yourself in an uncomfortable situation.</vt:lpstr>
      <vt:lpstr>Always report anyone who…</vt:lpstr>
      <vt:lpstr>Just Remember,</vt:lpstr>
      <vt:lpstr>Don’t forget…</vt:lpstr>
      <vt:lpstr>Resources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Citizenship</dc:title>
  <dc:creator>Ellsworth, Tricia</dc:creator>
  <cp:lastModifiedBy>Ellsworth, Tricia</cp:lastModifiedBy>
  <cp:revision>43</cp:revision>
  <dcterms:created xsi:type="dcterms:W3CDTF">2020-04-15T19:57:49Z</dcterms:created>
  <dcterms:modified xsi:type="dcterms:W3CDTF">2021-09-20T01:11:13Z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